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5" r:id="rId4"/>
    <p:sldId id="257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4738000891105069"/>
          <c:w val="0.96562499999999996"/>
          <c:h val="0.707858039624874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Объем финансирования, тыс. руб.</c:v>
                </c:pt>
                <c:pt idx="1">
                  <c:v>За счет средств областного бюджета и государственной корпорации,  тыс. руб.</c:v>
                </c:pt>
                <c:pt idx="2">
                  <c:v>За счет средств бюджета КМО, тыс. руб.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490582</c:v>
                </c:pt>
                <c:pt idx="1">
                  <c:v>405232.5</c:v>
                </c:pt>
                <c:pt idx="2">
                  <c:v>85349.5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08-422A-AAD5-66D350BEFA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540387711"/>
        <c:axId val="540385631"/>
      </c:barChart>
      <c:catAx>
        <c:axId val="5403877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0385631"/>
        <c:crosses val="autoZero"/>
        <c:auto val="1"/>
        <c:lblAlgn val="ctr"/>
        <c:lblOffset val="100"/>
        <c:noMultiLvlLbl val="0"/>
      </c:catAx>
      <c:valAx>
        <c:axId val="54038563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403877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DE57-4EAA-4A04-981A-F176B2748C4B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619A-E2D1-42DC-A0A2-88930F883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692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DE57-4EAA-4A04-981A-F176B2748C4B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619A-E2D1-42DC-A0A2-88930F883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677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DE57-4EAA-4A04-981A-F176B2748C4B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619A-E2D1-42DC-A0A2-88930F883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615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DE57-4EAA-4A04-981A-F176B2748C4B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619A-E2D1-42DC-A0A2-88930F883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29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DE57-4EAA-4A04-981A-F176B2748C4B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619A-E2D1-42DC-A0A2-88930F883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84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DE57-4EAA-4A04-981A-F176B2748C4B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619A-E2D1-42DC-A0A2-88930F883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806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DE57-4EAA-4A04-981A-F176B2748C4B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619A-E2D1-42DC-A0A2-88930F883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63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DE57-4EAA-4A04-981A-F176B2748C4B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619A-E2D1-42DC-A0A2-88930F883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204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DE57-4EAA-4A04-981A-F176B2748C4B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619A-E2D1-42DC-A0A2-88930F883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213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DE57-4EAA-4A04-981A-F176B2748C4B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619A-E2D1-42DC-A0A2-88930F883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136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DE57-4EAA-4A04-981A-F176B2748C4B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619A-E2D1-42DC-A0A2-88930F883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25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CDE57-4EAA-4A04-981A-F176B2748C4B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8619A-E2D1-42DC-A0A2-88930F883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8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8" y="160528"/>
            <a:ext cx="11333017" cy="65451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2424" y="2932483"/>
            <a:ext cx="9605554" cy="1193483"/>
          </a:xfr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ИТОГИ РЕАЛИЗАЦИИ НАЦИОНАЛЬНЫХ ПРОЕКТОВ </a:t>
            </a:r>
            <a:br>
              <a:rPr lang="ru-RU" sz="2800" b="1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2019-2024 ГОДАХ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86947" y="1596872"/>
            <a:ext cx="4976509" cy="481847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Свердловская область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226938" y="1175536"/>
            <a:ext cx="6009992" cy="370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КУШВИНСКИЙ МУНИЦИПАЛЬНЫЙ ОКРУГ</a:t>
            </a:r>
          </a:p>
        </p:txBody>
      </p:sp>
      <p:pic>
        <p:nvPicPr>
          <p:cNvPr id="5" name="Picture 2" descr="https://upload.wikimedia.org/wikipedia/commons/thumb/4/40/Coat_of_Arms_of_Sverdlovsk_oblast.svg/250px-Coat_of_Arms_of_Sverdlovsk_oblast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184" y="479574"/>
            <a:ext cx="872036" cy="64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230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426822"/>
            <a:ext cx="7841672" cy="58812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8229599" y="426822"/>
            <a:ext cx="382385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введены в эксплуатацию многоквартирные жилые дома, расположенные по адресу: город Кушва, переулок Южный, дом 1, корпуса 1 и 2.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переселения граждан из объектов аварийного и ветхого жилищного фонда предоставлены 59 квартир общей площадью 1930,94 квадратных метров. В результате переселения жилищные условия улучшили 138 человек. Общий объем финансирования составил 97 945,9 тысяч рублей, из которых средства областного бюджета и государственная корпорация — Фонд содействия реформированию жилищно-коммунального хозяйства — внесли 91 273,9 тысяч рублей.</a:t>
            </a:r>
          </a:p>
        </p:txBody>
      </p:sp>
    </p:spTree>
    <p:extLst>
      <p:ext uri="{BB962C8B-B14F-4D97-AF65-F5344CB8AC3E}">
        <p14:creationId xmlns:p14="http://schemas.microsoft.com/office/powerpoint/2010/main" val="965125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8" y="983673"/>
            <a:ext cx="6957356" cy="48075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273638" y="568292"/>
            <a:ext cx="4779818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Многоквартирный жилой дом, расположенный по адресу: город Кушва, улица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Майданова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дом 7, введен в эксплуатацию 9 сентября 2022 года. Здание оснащено автономной газовой котельной, что обеспечивает его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энергоэффективность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независимость от централизованных систем теплоснабжения.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переселения граждан из аварийных и ветхих жилых помещений в новое здание было предоставлено 112 квартир общей площадью 4 351,60 квадратных метра. В результате переселения жилищные условия улучшили 290 человек.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финансирования проекта составил 236 022,60 тысячи рублей. Финансирование осуществлялось за счет средств областного бюджета и государственной корпорации Фонд содействия реформированию жилищно-коммунального хозяйства, которые составили 219 840,8 тысяч рублей.</a:t>
            </a:r>
          </a:p>
        </p:txBody>
      </p:sp>
    </p:spTree>
    <p:extLst>
      <p:ext uri="{BB962C8B-B14F-4D97-AF65-F5344CB8AC3E}">
        <p14:creationId xmlns:p14="http://schemas.microsoft.com/office/powerpoint/2010/main" val="3519327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" y="1066801"/>
            <a:ext cx="7645545" cy="48075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091053" y="510587"/>
            <a:ext cx="3950709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Многоквартирный десятиэтажный жилой дом, расположенный по адресу: г. Кушва, улица Южный переулок, дом 5, введен в эксплуатацию 15 марта 2024 года. В рамках программы переселения граждан из аварийного и ветхого жилищного фонда в новом доме предоставлено 33 квартиры общей площадью 1 305,4 квадратных метра. В результате переселения жилищные условия улучшили 69 человек.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финансирования проекта составил 65 160,2 тысячи рублей, из которых средства областного бюджета и Фонда развития территорий составили 62 817,7 тысячи рублей.</a:t>
            </a:r>
          </a:p>
        </p:txBody>
      </p:sp>
    </p:spTree>
    <p:extLst>
      <p:ext uri="{BB962C8B-B14F-4D97-AF65-F5344CB8AC3E}">
        <p14:creationId xmlns:p14="http://schemas.microsoft.com/office/powerpoint/2010/main" val="1055413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666" y="338712"/>
            <a:ext cx="9243916" cy="41387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26474" y="4625815"/>
            <a:ext cx="11305308" cy="192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Многоквартирный жилой дом, расположенный по адресу: Кушвинский муниципальный округ, поселок Баранчинский, улица Ленина, дом 8, был официально введен в эксплуатацию 2 декабря 2024 года. В рамках программы переселения граждан из аварийного и ветхого жилищного фонда  новое жилье было предоставлено в количестве 26 квартир общей площадью 728,6 квадратных метров. В результате переселения улучшили жилищные условия 45 человек.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финансирования проекта составил 91 453,3 тысячи рублей. Финансирование осуществлялось за счет средств областного бюджета и публично-правовой компании «Фонд развития территорий», которые составили 31 300,1 тысячи рублей.</a:t>
            </a:r>
          </a:p>
        </p:txBody>
      </p:sp>
    </p:spTree>
    <p:extLst>
      <p:ext uri="{BB962C8B-B14F-4D97-AF65-F5344CB8AC3E}">
        <p14:creationId xmlns:p14="http://schemas.microsoft.com/office/powerpoint/2010/main" val="2776611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704" y="1113992"/>
            <a:ext cx="10515600" cy="2852737"/>
          </a:xfrm>
        </p:spPr>
        <p:txBody>
          <a:bodyPr>
            <a:normAutofit/>
          </a:bodyPr>
          <a:lstStyle/>
          <a:p>
            <a:pPr lvl="0"/>
            <a:r>
              <a:rPr lang="ru-RU" alt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504" y="2961379"/>
            <a:ext cx="5737398" cy="35364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Picture backgroun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04" y="2961379"/>
            <a:ext cx="5042478" cy="35364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4139" y="430327"/>
            <a:ext cx="1083872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Национального проекта «Экология» в 2021 году была осуществлена закупка 58 контейнеров для временного хранения твердых коммунальных отходов.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данной инициативы составило 869 тысяч рублей, из которых 808,6 тысяч рублей были предоставлены из областного бюджета.</a:t>
            </a:r>
          </a:p>
        </p:txBody>
      </p:sp>
    </p:spTree>
    <p:extLst>
      <p:ext uri="{BB962C8B-B14F-4D97-AF65-F5344CB8AC3E}">
        <p14:creationId xmlns:p14="http://schemas.microsoft.com/office/powerpoint/2010/main" val="4115557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0435" y="2343201"/>
            <a:ext cx="3235036" cy="2308802"/>
          </a:xfrm>
        </p:spPr>
        <p:txBody>
          <a:bodyPr>
            <a:no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Национального проекта «Жильё и городская среда», федерального проекта «Чистая вода» реализован проект по строительству система водоснабжения г. Кушва от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Половинкинского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участка подземных вод. Общая стоимость проекта составила 847 681,8 тысяч рублей, в том числе средства областного бюджета составили 731 229,4 тысяч рублей или чуть более 86 процентов.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ea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741283" y="6093709"/>
            <a:ext cx="8443865" cy="4363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latin typeface="Bahnschrift Light" panose="020B0502040204020203" pitchFamily="34" charset="0"/>
              </a:rPr>
              <a:t> </a:t>
            </a:r>
            <a:r>
              <a:rPr lang="ru-RU" dirty="0">
                <a:solidFill>
                  <a:srgbClr val="00B0F0"/>
                </a:solidFill>
                <a:latin typeface="Bahnschrift Light" panose="020B0502040204020203" pitchFamily="34" charset="0"/>
              </a:rPr>
              <a:t> </a:t>
            </a:r>
            <a:endParaRPr lang="ru-RU" sz="1400" dirty="0">
              <a:latin typeface="Bahnschrift Light" panose="020B0502040204020203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741283" y="6100220"/>
            <a:ext cx="8443865" cy="4363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latin typeface="Bahnschrift Light" panose="020B0502040204020203" pitchFamily="34" charset="0"/>
              </a:rPr>
              <a:t> </a:t>
            </a:r>
            <a:r>
              <a:rPr lang="ru-RU" dirty="0">
                <a:solidFill>
                  <a:srgbClr val="00B0F0"/>
                </a:solidFill>
                <a:latin typeface="Bahnschrift Light" panose="020B0502040204020203" pitchFamily="34" charset="0"/>
              </a:rPr>
              <a:t> </a:t>
            </a:r>
            <a:endParaRPr lang="ru-RU" sz="1400" dirty="0">
              <a:latin typeface="Bahnschrift Light" panose="020B0502040204020203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10" y="637842"/>
            <a:ext cx="7626026" cy="5719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77" y="4087511"/>
            <a:ext cx="2274450" cy="15047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75825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 txBox="1">
            <a:spLocks/>
          </p:cNvSpPr>
          <p:nvPr/>
        </p:nvSpPr>
        <p:spPr>
          <a:xfrm>
            <a:off x="1741283" y="6093709"/>
            <a:ext cx="8443865" cy="4363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latin typeface="Bahnschrift Light" panose="020B0502040204020203" pitchFamily="34" charset="0"/>
              </a:rPr>
              <a:t> </a:t>
            </a:r>
            <a:r>
              <a:rPr lang="ru-RU" dirty="0">
                <a:solidFill>
                  <a:srgbClr val="00B0F0"/>
                </a:solidFill>
                <a:latin typeface="Bahnschrift Light" panose="020B0502040204020203" pitchFamily="34" charset="0"/>
              </a:rPr>
              <a:t> </a:t>
            </a:r>
            <a:endParaRPr lang="ru-RU" sz="1400" dirty="0">
              <a:latin typeface="Bahnschrift Light" panose="020B0502040204020203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741283" y="6100220"/>
            <a:ext cx="8443865" cy="4363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latin typeface="Bahnschrift Light" panose="020B0502040204020203" pitchFamily="34" charset="0"/>
              </a:rPr>
              <a:t> </a:t>
            </a:r>
            <a:r>
              <a:rPr lang="ru-RU" dirty="0">
                <a:solidFill>
                  <a:srgbClr val="00B0F0"/>
                </a:solidFill>
                <a:latin typeface="Bahnschrift Light" panose="020B0502040204020203" pitchFamily="34" charset="0"/>
              </a:rPr>
              <a:t> </a:t>
            </a:r>
            <a:endParaRPr lang="ru-RU" sz="1400" dirty="0">
              <a:latin typeface="Bahnschrift Light" panose="020B0502040204020203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98112" y="396698"/>
            <a:ext cx="82089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ru-RU"/>
            </a:defPPr>
            <a:lvl1pPr algn="ctr" eaLnBrk="1" hangingPunct="1">
              <a:defRPr sz="2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3200" dirty="0"/>
              <a:t>Структура </a:t>
            </a:r>
            <a:r>
              <a:rPr lang="ru-RU" altLang="ru-RU" sz="3000" dirty="0"/>
              <a:t>системы</a:t>
            </a:r>
            <a:r>
              <a:rPr lang="ru-RU" altLang="ru-RU" sz="3200" dirty="0"/>
              <a:t> водоснабжения г. Кушва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22885" y="1572088"/>
            <a:ext cx="5638587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indent="-342900" eaLnBrk="1" hangingPunct="1">
              <a:buFont typeface="Wingdings" panose="05000000000000000000" pitchFamily="2" charset="2"/>
              <a:buChar char="§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сооружений первого подъема, обеспечивающих подъем и подачу подземных вод из скважинного водозабора Половинкинского участка подземных вод.</a:t>
            </a:r>
          </a:p>
          <a:p>
            <a:pPr indent="-342900" eaLnBrk="1" hangingPunct="1">
              <a:buFont typeface="Wingdings" panose="05000000000000000000" pitchFamily="2" charset="2"/>
              <a:buChar char="§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Магистральные водоводы, транспортирующие подземные воды от скважинного водозабора до сооружений водоподготовки.</a:t>
            </a:r>
          </a:p>
          <a:p>
            <a:pPr indent="-342900" eaLnBrk="1" hangingPunct="1">
              <a:buFont typeface="Wingdings" panose="05000000000000000000" pitchFamily="2" charset="2"/>
              <a:buChar char="§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Комплекс сооружений водоподготовки - насосно-фильтровальная станция, обеспечивающая подготовку подземных вод до нормативного качества, накопление, хранение, и подачу воды потребителю.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D18FACE-7473-A76C-58EB-35429295B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727" y="1046579"/>
            <a:ext cx="4856010" cy="5483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8630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61027" y="698460"/>
            <a:ext cx="5211519" cy="650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ru-RU" sz="2200" dirty="0">
                <a:latin typeface="Times New Roman" panose="02020603050405020304" pitchFamily="18" charset="0"/>
              </a:rPr>
              <a:t>М</a:t>
            </a:r>
            <a:r>
              <a:rPr lang="ru-RU" sz="2300" dirty="0">
                <a:latin typeface="Times New Roman" panose="02020603050405020304" pitchFamily="18" charset="0"/>
              </a:rPr>
              <a:t>агистральные водоводы, транспортирующие питьевую воду от сооружений водоподготовки до точек врезки в существующие городские сети водопровода в левобережную зону потребителей.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ru-RU" sz="2300" dirty="0">
                <a:latin typeface="Times New Roman" panose="02020603050405020304" pitchFamily="18" charset="0"/>
              </a:rPr>
              <a:t>Комплекс сооружений третьего подъема, осуществляющий подкачку питьевой воды в зону, расположенную выше, и организацию в ней сооружений накопления, хранения, регулирования объемов питьевой воды и подачи воды правобережной зоны потребителей.</a:t>
            </a:r>
          </a:p>
          <a:p>
            <a:pPr eaLnBrk="1" hangingPunct="1">
              <a:lnSpc>
                <a:spcPct val="70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70000"/>
              </a:lnSpc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70000"/>
              </a:lnSpc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70000"/>
              </a:lnSpc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70000"/>
              </a:lnSpc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4E415AF-42AE-46A3-C3B2-6C2207F4E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945" y="432877"/>
            <a:ext cx="5409409" cy="61064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4941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E67F93E-8CB6-430C-8029-81F108203A59}"/>
              </a:ext>
            </a:extLst>
          </p:cNvPr>
          <p:cNvSpPr txBox="1">
            <a:spLocks/>
          </p:cNvSpPr>
          <p:nvPr/>
        </p:nvSpPr>
        <p:spPr>
          <a:xfrm>
            <a:off x="1597230" y="621477"/>
            <a:ext cx="8526484" cy="7362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8DFBCE32-0FE2-4AB7-ADEB-C6843372F374}"/>
              </a:ext>
            </a:extLst>
          </p:cNvPr>
          <p:cNvSpPr txBox="1">
            <a:spLocks/>
          </p:cNvSpPr>
          <p:nvPr/>
        </p:nvSpPr>
        <p:spPr>
          <a:xfrm>
            <a:off x="696685" y="1155866"/>
            <a:ext cx="3811980" cy="42449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 2019-2022 гг. по Объекту выполнены работы по монтажу водоводов, общей протяженностью 8,807 км.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Строительно-монтажные работы зданий и сооружений комплекса системы водоснабжения</a:t>
            </a:r>
          </a:p>
        </p:txBody>
      </p:sp>
      <p:pic>
        <p:nvPicPr>
          <p:cNvPr id="9" name="Объект 9">
            <a:extLst>
              <a:ext uri="{FF2B5EF4-FFF2-40B4-BE49-F238E27FC236}">
                <a16:creationId xmlns:a16="http://schemas.microsoft.com/office/drawing/2014/main" id="{242F0E7C-60A2-4F26-9EC7-DE45B032A4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129" y="496786"/>
            <a:ext cx="6679797" cy="59160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3235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бъект 2">
            <a:extLst>
              <a:ext uri="{FF2B5EF4-FFF2-40B4-BE49-F238E27FC236}">
                <a16:creationId xmlns:a16="http://schemas.microsoft.com/office/drawing/2014/main" id="{5869F40E-6EE2-46F0-9C21-788E95655643}"/>
              </a:ext>
            </a:extLst>
          </p:cNvPr>
          <p:cNvSpPr txBox="1">
            <a:spLocks/>
          </p:cNvSpPr>
          <p:nvPr/>
        </p:nvSpPr>
        <p:spPr>
          <a:xfrm>
            <a:off x="324592" y="1476502"/>
            <a:ext cx="3884824" cy="42944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Выполнены работы по бурению и техническому оборудованию скважин. Суммарная производительность 8 000 метров кубических в сутки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 инженерных систем энергообеспечения Объекта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9" name="Объект 5">
            <a:extLst>
              <a:ext uri="{FF2B5EF4-FFF2-40B4-BE49-F238E27FC236}">
                <a16:creationId xmlns:a16="http://schemas.microsoft.com/office/drawing/2014/main" id="{42734105-5E90-48C3-BBC1-4BB3042BC7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28" y="421933"/>
            <a:ext cx="7283086" cy="61728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7834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https://avatars.mds.yandex.net/i?id=3923e7694746c3989bd0d0e933f6a7b70792c318-5869106-images-thumb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09454" y="-2424547"/>
            <a:ext cx="6456219" cy="117763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B3F0FC9-3FA9-F927-9622-2A11691A6952}"/>
              </a:ext>
            </a:extLst>
          </p:cNvPr>
          <p:cNvSpPr txBox="1">
            <a:spLocks/>
          </p:cNvSpPr>
          <p:nvPr/>
        </p:nvSpPr>
        <p:spPr>
          <a:xfrm>
            <a:off x="1986395" y="416718"/>
            <a:ext cx="7886700" cy="11046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Объект 3">
            <a:extLst>
              <a:ext uri="{FF2B5EF4-FFF2-40B4-BE49-F238E27FC236}">
                <a16:creationId xmlns:a16="http://schemas.microsoft.com/office/drawing/2014/main" id="{1F21AC88-3E4C-C677-2093-956CCA54045C}"/>
              </a:ext>
            </a:extLst>
          </p:cNvPr>
          <p:cNvSpPr txBox="1">
            <a:spLocks/>
          </p:cNvSpPr>
          <p:nvPr/>
        </p:nvSpPr>
        <p:spPr>
          <a:xfrm>
            <a:off x="628650" y="1521354"/>
            <a:ext cx="10912186" cy="36261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48144" y="681795"/>
            <a:ext cx="1093123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характеристики результатов реализации инвестиционного проекта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устранение дефицита коммунального ресурса, соответствующего нормативным требованиям, в объеме до 7 800 кубических метров в сутки.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граждан, улучшивших жилищные условия в результате реализации инвестиционного проекта: 25 383 человека.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Потенциальное количество граждан, которые могут улучшить свои жилищные условия в рамках данного инвестиционного проекта: 2 037 человек.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712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1" y="283657"/>
            <a:ext cx="5191127" cy="34652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02" y="4028939"/>
            <a:ext cx="5539903" cy="25519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818908" y="283657"/>
            <a:ext cx="586047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Национального проекта «Жильё и городская среда», федерального проекта «Обеспечение устойчивого сокращения непригодного для проживания жилищного фонда» в течении периода с 2020 года по 2024 год реализованы мероприятия по инвестированию в строительство многоквартирных домов с целью приобретения квартир, предназначенных для переселения граждан из ветхого, аварийного жилья. В рамках действия региональной адресной программы "Переселение граждан на территории Свердловской области из аварийного жилищного фонда в 2019 - 2025 годах", утвержденной Постановлением Правительства Свердловской области от 01 апреля 2019 года №208-ПП введено в эксплуатацию на территории Кушвинского муниципального округа 5 многоквартирных дома по адресам:</a:t>
            </a:r>
            <a:endParaRPr lang="ru-RU" sz="1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г. Кушва, пер. Южный д.1, корпус 1 и 2;</a:t>
            </a:r>
            <a:endParaRPr lang="ru-RU" sz="1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г. Кушва, ул.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Майданова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д.7;</a:t>
            </a:r>
            <a:endParaRPr lang="ru-RU" sz="1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г. Кушва, пер. Южный, д.5;</a:t>
            </a:r>
            <a:endParaRPr lang="ru-RU" sz="1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п. Баранчинский, ул. Ленина д.8.</a:t>
            </a:r>
            <a:endParaRPr lang="ru-RU" sz="1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Переселено 542 человека, с предоставлением 230 квартир, расселенной площадью 8 316,54 кв. метров. </a:t>
            </a:r>
            <a:endParaRPr lang="ru-RU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971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3455" y="445993"/>
            <a:ext cx="108065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Объем финансирования мероприятий с 2019 года по 2024 год составил 490 582 тысячи рублей из них средства областного бюджета и государственной корпорации - Фонда содействия реформированию жилищно-коммунального хозяйства составили 405 232,5 тысяч рублей и средства бюджета Кушвинского муниципального округа 85 349,5 тысяч. рублей.</a:t>
            </a:r>
            <a:endParaRPr lang="ru-RU" sz="1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2673761"/>
              </p:ext>
            </p:extLst>
          </p:nvPr>
        </p:nvGraphicFramePr>
        <p:xfrm>
          <a:off x="1108365" y="2133600"/>
          <a:ext cx="10321636" cy="4219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73050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872</Words>
  <Application>Microsoft Office PowerPoint</Application>
  <PresentationFormat>Широкоэкранный</PresentationFormat>
  <Paragraphs>52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Bahnschrift Light</vt:lpstr>
      <vt:lpstr>Calibri</vt:lpstr>
      <vt:lpstr>Calibri Light</vt:lpstr>
      <vt:lpstr>Liberation Serif</vt:lpstr>
      <vt:lpstr>Times New Roman</vt:lpstr>
      <vt:lpstr>Wingdings</vt:lpstr>
      <vt:lpstr>Тема Office</vt:lpstr>
      <vt:lpstr>ИТОГИ РЕАЛИЗАЦИИ НАЦИОНАЛЬНЫХ ПРОЕКТОВ  В 2019-2024 ГОДАХ</vt:lpstr>
      <vt:lpstr>В рамках Национального проекта «Жильё и городская среда», федерального проекта «Чистая вода» реализован проект по строительству система водоснабжения г. Кушва от Половинкинского участка подземных вод. Общая стоимость проекта составила 847 681,8 тысяч рублей, в том числе средства областного бюджета составили 731 229,4 тысяч рублей или чуть более 86 процентов.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ИСТОКИ</dc:title>
  <dc:creator>User Windows</dc:creator>
  <cp:lastModifiedBy>Редозубова ОВ</cp:lastModifiedBy>
  <cp:revision>82</cp:revision>
  <dcterms:created xsi:type="dcterms:W3CDTF">2023-09-01T03:49:20Z</dcterms:created>
  <dcterms:modified xsi:type="dcterms:W3CDTF">2025-08-20T06:53:42Z</dcterms:modified>
</cp:coreProperties>
</file>